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63" r:id="rId10"/>
    <p:sldId id="283" r:id="rId11"/>
    <p:sldId id="267" r:id="rId12"/>
    <p:sldId id="266" r:id="rId13"/>
    <p:sldId id="284" r:id="rId14"/>
    <p:sldId id="285" r:id="rId15"/>
    <p:sldId id="286" r:id="rId16"/>
    <p:sldId id="281" r:id="rId17"/>
    <p:sldId id="282" r:id="rId18"/>
    <p:sldId id="269" r:id="rId19"/>
    <p:sldId id="268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7" r:id="rId3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6" autoAdjust="0"/>
    <p:restoredTop sz="93774" autoAdjust="0"/>
  </p:normalViewPr>
  <p:slideViewPr>
    <p:cSldViewPr snapToGrid="0">
      <p:cViewPr varScale="1">
        <p:scale>
          <a:sx n="80" d="100"/>
          <a:sy n="80" d="100"/>
        </p:scale>
        <p:origin x="52" y="1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8D809-72CD-40F3-A443-511005D0923E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DF297-0585-45F4-A9A7-4DE6A0CF8C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485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Analemma ist 8-Förmige Spur die Entsteht wenn man Sonne jeden Tag eines Jahres zur gleichen Ortszeit fotografiert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314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8-Form der Sonnenspur ist verzerrt, obere Schleife kleiner als untere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562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jetzt 0,04 statt 0,01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117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überlagert Achsneigung so stark dass die obere Schleife fast verschwindet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706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5A141-77F4-9DA2-6248-D3F2129FA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7D0DF36-56BC-43D6-B44F-CDE5123BC7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EADB092-6881-60D8-7460-5C481715BA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jetzt wieder 0,1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40DB3B-CC30-89B9-BCD7-5522AF4D8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4500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Obere Schleife ist verschwunden, eiförmiger Verlauf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3629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Bisher räumliche Betrachtung der Sonnenposition am Himmel</a:t>
            </a:r>
          </a:p>
          <a:p>
            <a:r>
              <a:rPr lang="de-DE" dirty="0"/>
              <a:t>Statt </a:t>
            </a:r>
            <a:r>
              <a:rPr lang="de-DE" dirty="0" err="1"/>
              <a:t>Azimuth</a:t>
            </a:r>
            <a:r>
              <a:rPr lang="de-DE" dirty="0"/>
              <a:t> kann auch Zeitversatz Sonnenzeit/Ortszeit als X-Achse verwendet werden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1085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Zeitgleichung über das Jahr</a:t>
            </a:r>
          </a:p>
          <a:p>
            <a:r>
              <a:rPr lang="de-DE" dirty="0"/>
              <a:t>Blaue Kurve = Nur Exzentrizität</a:t>
            </a:r>
          </a:p>
          <a:p>
            <a:r>
              <a:rPr lang="de-DE" dirty="0"/>
              <a:t>Lila Kurve = Nur Achsneigung</a:t>
            </a:r>
          </a:p>
          <a:p>
            <a:r>
              <a:rPr lang="de-DE" dirty="0"/>
              <a:t>Rot = Gesamteffekt</a:t>
            </a:r>
          </a:p>
          <a:p>
            <a:endParaRPr lang="de-DE" dirty="0"/>
          </a:p>
          <a:p>
            <a:r>
              <a:rPr lang="de-DE" dirty="0"/>
              <a:t>Oben geht Sonnenuhr vor, unten nach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259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Zeitversatz durch Analemma muss beim ablesen von genauen Sonnenuhren berücksichtigt werden</a:t>
            </a:r>
          </a:p>
          <a:p>
            <a:r>
              <a:rPr lang="de-DE" dirty="0"/>
              <a:t>Entweder Analemma-Markierung auf Zifferblatt oder Analemma-förmiges Gnomon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016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Bei Variation der Mittleren Ortszeit zu der die Sonne beobachtet wird verschiebt sich Analemma entlang des Himmelsäquators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44786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Bodenspur von geosynchronen Umlaufbahnen entspricht ebenfalls Analemma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5943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Beginnt unten, wandert nach links über das Jahr</a:t>
            </a:r>
          </a:p>
          <a:p>
            <a:r>
              <a:rPr lang="de-DE" dirty="0" err="1"/>
              <a:t>Altitude</a:t>
            </a:r>
            <a:r>
              <a:rPr lang="de-DE" dirty="0"/>
              <a:t> and </a:t>
            </a:r>
            <a:r>
              <a:rPr lang="de-DE" dirty="0" err="1"/>
              <a:t>Azimuth</a:t>
            </a:r>
            <a:r>
              <a:rPr lang="de-DE" dirty="0"/>
              <a:t> = Räumliche Richtung in der die Sonne am Himmel steht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318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5328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8003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Eiform, Exzentrizität immer noch stark genug damit keine 8 entsteht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2838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Kleine obere schleife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0067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Planet auf dem Jahr 32 Tage dauert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0296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Links Sonnensystem von oben gesehen, in der Mitte Abweichung der Sonne über das Jahr, Rechts Sicht auf die Sonne am Mittag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0948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Jetzt mit leichter Exzentrizität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835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Sonne steht Mittags links von Sichtfeld, d.h. wenn Sonnenuhr 12:00 anzeigt ist es schon etwas später -&gt; Sonnenuhr geht nach -&gt; Zeitgleichung Negativ</a:t>
            </a:r>
          </a:p>
          <a:p>
            <a:r>
              <a:rPr lang="de-DE" dirty="0"/>
              <a:t>Eine Schwingung pro Jahr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5276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Blender Animation zeigen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488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Zwei Schwingungen pro Jahr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7848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C89E4-B60A-069E-4A53-3D0FE0FE5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8A393AA-CAD4-B647-CD7E-A7FC465D5D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EB24163-3E3B-4094-7EE9-E35A2356A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Exzentrizität jetzt 0,01 statt 0,1</a:t>
            </a:r>
          </a:p>
          <a:p>
            <a:r>
              <a:rPr lang="de-DE" dirty="0"/>
              <a:t>Kombination beider Effekte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51436B-0540-3130-1440-1DC34B5F5F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DF297-0585-45F4-A9A7-4DE6A0CF8CC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182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EA5F5C-194B-ACAF-340B-80C3B0CF0A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55B1F22-C6A2-E2AA-147D-9D42F5C4F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33B3A14-0F30-8016-F2DF-8AD2530CB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96AE7E-FB49-CEF9-9729-7A4884CC8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EBBB04-BF3B-D525-BA64-27E9775F7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945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697DF6-76CB-140B-DE79-7DF616E75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2E4DDCA-9093-AA87-3241-14BE643501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0C2993-3732-523E-A56D-538281B00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E0803C-8902-C5F2-D498-8EE3B9403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F6C167-41C9-C87A-2448-DD3DB3881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85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3E317CC-9AAC-4617-B1E9-86ACE991D0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A116C29-4042-C97F-295C-DC4DEFE5D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9766DD-69EB-EA74-9925-75B612679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B757755-47BD-E541-F493-2EF6A7B22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DF1BA1-0797-7C49-1DA7-7FE932B7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7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6064A9-F8AE-B65C-E796-E2C3DD47E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156A3EE-4B44-DCE8-FED5-BC184703D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042485-AE0E-C7EA-9054-93A803E7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F57A8D-7D4F-CF79-4FC6-B4BFA741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8130E9-60DF-B51A-710B-878F0C783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634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70474F-2F45-B605-4A51-38DBDE5D9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1D75DE-D0D9-F663-42B1-8D9524D3A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9AE103-FA87-F2D9-F41E-82BEACC01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7731A2D-95B7-1921-7FA7-860D29898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C0D5B8-F5FD-D852-8A82-3F7C3421F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20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6AE640-AE83-1833-8437-7A2CC68D2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E03F0C7-DDF5-FE9C-44E0-4D3B972886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11466F-1A30-3A6E-E364-6483458ED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C2359B3-A563-20AA-0C17-7012DDEF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3DE0B4-0392-8230-F451-9AD3D6B6D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C29DF7-5001-1911-FC69-E6B42CACF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807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A18F6C-FBF5-1BF2-0C89-B7065AD3C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55EE48B-2F1D-94E8-329D-E76192F79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0B0554D-839E-00DD-A497-72B52AEAA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D5F5FB3-7126-4383-57BF-1C86D244E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EC02AD3-0400-3B9C-09D6-D2FDE38123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D3E1C7D-CC6B-9B25-8C89-B60AB2D4E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AEC002D-4792-572E-3E70-2105D561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E6D4E5E-EEE2-CAD4-407C-6E705994C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98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CDF352-FEE7-16B5-D149-B1CB8C339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F96B429-D0D4-9965-1766-E038C13F4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7EE723-F889-AAFB-AA75-20A425409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1A3C031-049B-B2C4-5A44-84AD7C38D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069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10F6F44-A720-9FF7-09AE-132CAEB82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C40AC82-5BEC-69A2-655D-DF076EF4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8AB4A23-EF62-A004-D0F3-06CCEB85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254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8C0DE-D56B-123C-0A79-F7A43D571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796426-3578-8A7E-AB15-C36F0AFD7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969E5F-30A4-770A-2DA0-3548F0CFB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977CC2F-ADF8-F65A-7435-509B4D3CD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4529CC5-3E62-DD16-BF58-BEC885EF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E311B9-10F7-F60A-FFC9-6233B6146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604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927D9-DA4B-ABB2-878D-2823F77EE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70C4BB2-AEE8-FB2B-A0D4-C03CE68762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B12699-3A11-4F5B-5CED-D75EB1CBFF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E270CFD-178D-65B1-60A1-A079278E5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4B8518F-65B9-7B3B-3B65-8BE0D2B80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DFC6D65-F054-D9D9-A57D-36D9AB1A2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095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F909BF1-BDE5-C86E-FD16-D0FCFA8B6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337E6D-26E0-177D-C1A2-CD52B148E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1D3997B-9019-0D16-32E0-91B07949F7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2A970-8A57-45B6-85F1-6E0836EAB77B}" type="datetimeFigureOut">
              <a:rPr lang="de-DE" smtClean="0"/>
              <a:t>01.07.2025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14B51C-5958-DEE7-DC6C-AEF567C8F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99D185-9001-338E-C5FD-FC14983634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7CD44-B698-440F-9ED4-C1A2221F92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18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30D56-C5A8-FDFF-7354-02772FA37F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Analemma und Zeitgleichung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4EEAF5B-B626-9A78-A1B5-E62478256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Jakob Staudt</a:t>
            </a:r>
          </a:p>
          <a:p>
            <a:r>
              <a:rPr lang="de-DE" dirty="0"/>
              <a:t>01.07.2025</a:t>
            </a:r>
          </a:p>
        </p:txBody>
      </p:sp>
    </p:spTree>
    <p:extLst>
      <p:ext uri="{BB962C8B-B14F-4D97-AF65-F5344CB8AC3E}">
        <p14:creationId xmlns:p14="http://schemas.microsoft.com/office/powerpoint/2010/main" val="3117536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00E5A-3BF8-E2DF-DC72-962119FB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1C7EF9-08AD-2917-0BCE-49A45DB8F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859656-AEE2-55B2-9F78-2C98ED916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Exzentrischer Orbit (e=0,01)</a:t>
            </a:r>
          </a:p>
        </p:txBody>
      </p:sp>
    </p:spTree>
    <p:extLst>
      <p:ext uri="{BB962C8B-B14F-4D97-AF65-F5344CB8AC3E}">
        <p14:creationId xmlns:p14="http://schemas.microsoft.com/office/powerpoint/2010/main" val="3264629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17DDC-0503-62CC-C45F-C3956F154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-32-0_01-23_5">
            <a:hlinkClick r:id="" action="ppaction://media"/>
            <a:extLst>
              <a:ext uri="{FF2B5EF4-FFF2-40B4-BE49-F238E27FC236}">
                <a16:creationId xmlns:a16="http://schemas.microsoft.com/office/drawing/2014/main" id="{0D14F990-27AA-FE3C-6CF0-F6162B03B25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521DF8F-B439-5577-F2CB-399CC2A3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0DE46F1-0F54-0012-B7C8-EC3E06F164D4}"/>
              </a:ext>
            </a:extLst>
          </p:cNvPr>
          <p:cNvSpPr txBox="1"/>
          <p:nvPr/>
        </p:nvSpPr>
        <p:spPr>
          <a:xfrm>
            <a:off x="5753273" y="72651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Überlagerung beider Effekte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14683378-71AB-1533-62F0-C24904C610DE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0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373EC-8588-4066-D37D-75CDF64EE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9525EC-2011-29F3-C90C-014B27231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5232D9-7A3C-6759-A506-EADEA7204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Exzentrischer Orbit (e=0,04)</a:t>
            </a:r>
          </a:p>
        </p:txBody>
      </p:sp>
    </p:spTree>
    <p:extLst>
      <p:ext uri="{BB962C8B-B14F-4D97-AF65-F5344CB8AC3E}">
        <p14:creationId xmlns:p14="http://schemas.microsoft.com/office/powerpoint/2010/main" val="2086364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914D1-E06F-416F-322A-AE397A9D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-32-0_04-23_5">
            <a:hlinkClick r:id="" action="ppaction://media"/>
            <a:extLst>
              <a:ext uri="{FF2B5EF4-FFF2-40B4-BE49-F238E27FC236}">
                <a16:creationId xmlns:a16="http://schemas.microsoft.com/office/drawing/2014/main" id="{7CA3B880-2B59-A1E8-9B66-16269D78F25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6920442-DEE2-32BC-E85C-852FDD1D6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3EF3769-ABB8-4568-79FB-3D42753A867C}"/>
              </a:ext>
            </a:extLst>
          </p:cNvPr>
          <p:cNvSpPr txBox="1"/>
          <p:nvPr/>
        </p:nvSpPr>
        <p:spPr>
          <a:xfrm>
            <a:off x="5753273" y="72651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Überlagerung beider Effekte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C9D74BB0-D1D1-690D-E15C-29345A9F558B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210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A0E6D-5331-09AF-1031-A944B461B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D76A3E-EDC3-22A0-1EA5-151B65A76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DA3DE5-EA0C-D161-D031-EE152E674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Exzentrischer Orbit (e=0,1)</a:t>
            </a:r>
          </a:p>
        </p:txBody>
      </p:sp>
    </p:spTree>
    <p:extLst>
      <p:ext uri="{BB962C8B-B14F-4D97-AF65-F5344CB8AC3E}">
        <p14:creationId xmlns:p14="http://schemas.microsoft.com/office/powerpoint/2010/main" val="569374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57A53-7186-FC4B-EB0A-9DE8881FC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-32-0_1-23_5">
            <a:hlinkClick r:id="" action="ppaction://media"/>
            <a:extLst>
              <a:ext uri="{FF2B5EF4-FFF2-40B4-BE49-F238E27FC236}">
                <a16:creationId xmlns:a16="http://schemas.microsoft.com/office/drawing/2014/main" id="{0B2B8091-D7D0-C83C-C37C-778BE8CD4CC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4724BB3-EC27-6B2B-0990-011E558E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Beide Effekte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01298E3-6FEB-3DA7-2B15-3E26BF81F713}"/>
              </a:ext>
            </a:extLst>
          </p:cNvPr>
          <p:cNvSpPr txBox="1"/>
          <p:nvPr/>
        </p:nvSpPr>
        <p:spPr>
          <a:xfrm>
            <a:off x="5753273" y="72651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Überlagerung beider Effekte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12DF5931-7D5B-6C84-C0F2-B5DD6B262005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24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D3FC300-C689-A44C-69CB-78FF1FD29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Interpretation als Zeit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E64A2634-605F-4FA1-B67C-F439F768A3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271" y="1825625"/>
            <a:ext cx="2893458" cy="4351338"/>
          </a:xfr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97BA5A9-B99E-DA37-AD8F-EA86B109BE61}"/>
              </a:ext>
            </a:extLst>
          </p:cNvPr>
          <p:cNvSpPr txBox="1"/>
          <p:nvPr/>
        </p:nvSpPr>
        <p:spPr>
          <a:xfrm>
            <a:off x="5291649" y="6492875"/>
            <a:ext cx="690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https://commons.wikimedia.org/wiki/File:Zeitgleichungs-Analemma.jpg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098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469CEC-95BD-1183-3E85-7AA65B13B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0387C0-93AA-4CC4-E35F-5398F6330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Wahre Sonnenzeit</a:t>
            </a:r>
          </a:p>
          <a:p>
            <a:pPr lvl="1"/>
            <a:r>
              <a:rPr lang="de-DE" dirty="0"/>
              <a:t>Direkt aus Sonnenstand abgeleitete Uhrzeit</a:t>
            </a:r>
          </a:p>
          <a:p>
            <a:pPr lvl="1"/>
            <a:r>
              <a:rPr lang="de-DE" dirty="0"/>
              <a:t>Sonnenuhr</a:t>
            </a:r>
          </a:p>
          <a:p>
            <a:r>
              <a:rPr lang="de-DE" dirty="0"/>
              <a:t>Mittlere Sonnenzeit</a:t>
            </a:r>
          </a:p>
          <a:p>
            <a:pPr lvl="1"/>
            <a:r>
              <a:rPr lang="de-DE" dirty="0"/>
              <a:t>Zeit sodass jeder Tag gleich lang ist und Uhrzeit im Jahresmittel der Wahren Sonnenzeit am nächsten kommt</a:t>
            </a:r>
          </a:p>
          <a:p>
            <a:pPr lvl="1"/>
            <a:r>
              <a:rPr lang="de-DE" dirty="0"/>
              <a:t>Quarzuhr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2260D5D-A1CC-2BF7-EF21-E67A2D72FA52}"/>
              </a:ext>
            </a:extLst>
          </p:cNvPr>
          <p:cNvSpPr txBox="1"/>
          <p:nvPr/>
        </p:nvSpPr>
        <p:spPr>
          <a:xfrm>
            <a:off x="4271654" y="4841240"/>
            <a:ext cx="3131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/>
              <a:t>ZG = UT – UT0</a:t>
            </a:r>
          </a:p>
        </p:txBody>
      </p:sp>
    </p:spTree>
    <p:extLst>
      <p:ext uri="{BB962C8B-B14F-4D97-AF65-F5344CB8AC3E}">
        <p14:creationId xmlns:p14="http://schemas.microsoft.com/office/powerpoint/2010/main" val="3425179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CC395E-F9C1-9188-AB65-C51CA1A36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Zeitgleichung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6D3EC887-05FE-EBCB-6CC8-3E6A3CF93F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D84ADC8-EBB4-2710-C3DD-259F607B203C}"/>
              </a:ext>
            </a:extLst>
          </p:cNvPr>
          <p:cNvSpPr txBox="1"/>
          <p:nvPr/>
        </p:nvSpPr>
        <p:spPr>
          <a:xfrm>
            <a:off x="5256776" y="5293679"/>
            <a:ext cx="219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Sonnenuhr geht nach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591C6B5-DFE3-67CD-4B57-61FA54E0BF7F}"/>
              </a:ext>
            </a:extLst>
          </p:cNvPr>
          <p:cNvSpPr txBox="1"/>
          <p:nvPr/>
        </p:nvSpPr>
        <p:spPr>
          <a:xfrm>
            <a:off x="5256776" y="2358441"/>
            <a:ext cx="2046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Sonnenuhr geht vor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4CB9731-909C-B5A6-DE2C-D89D4A210830}"/>
              </a:ext>
            </a:extLst>
          </p:cNvPr>
          <p:cNvSpPr txBox="1"/>
          <p:nvPr/>
        </p:nvSpPr>
        <p:spPr>
          <a:xfrm>
            <a:off x="6405736" y="6488668"/>
            <a:ext cx="5786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https://commons.wikimedia.org/wiki/File:Zeitgleichung.png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544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4D5C399-FB40-024B-F541-955BAA7C9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Vorkommen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6D6C6C03-1812-0720-FBC7-E357F82AF8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12995"/>
            <a:ext cx="5181600" cy="3176598"/>
          </a:xfrm>
        </p:spPr>
      </p:pic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6270CD41-FB68-0412-20BA-CD1EA5B488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C18DA1C-827D-61A8-5769-9316CE42E1F3}"/>
              </a:ext>
            </a:extLst>
          </p:cNvPr>
          <p:cNvSpPr txBox="1"/>
          <p:nvPr/>
        </p:nvSpPr>
        <p:spPr>
          <a:xfrm>
            <a:off x="7905442" y="6492875"/>
            <a:ext cx="4286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https://www.nmsundials.com/Gnomon.htm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E6DAC8C-4AD4-F2A2-7A08-69680C0A376B}"/>
              </a:ext>
            </a:extLst>
          </p:cNvPr>
          <p:cNvSpPr txBox="1"/>
          <p:nvPr/>
        </p:nvSpPr>
        <p:spPr>
          <a:xfrm>
            <a:off x="0" y="6488668"/>
            <a:ext cx="7101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https://de.m.wikipedia.org/wiki/Datei:Munich_Altes_Rathaus_sundial.jpg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2992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1B8539-2BBC-4932-8F7C-16F31AD62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Analemma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7F3FD42B-4D07-74CB-7D51-6D6F46CA79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FAF5F09-6026-BCDB-AB77-28D4C1E7CB28}"/>
              </a:ext>
            </a:extLst>
          </p:cNvPr>
          <p:cNvSpPr txBox="1"/>
          <p:nvPr/>
        </p:nvSpPr>
        <p:spPr>
          <a:xfrm>
            <a:off x="3432871" y="6492875"/>
            <a:ext cx="8759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https://commons.wikimedia.org/wiki/File:Analemma_A14_2016_%2825907420783%29.jpg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24857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14B602-5DEB-0787-B4E1-4182DF658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Einfluss der Uhrzeit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5833C44D-2F3E-2FB9-E73A-864F367FF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61" y="1362636"/>
            <a:ext cx="11258278" cy="5277316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FCDC7B5-7153-BD5E-EF2E-D0438D5DCCD2}"/>
              </a:ext>
            </a:extLst>
          </p:cNvPr>
          <p:cNvSpPr txBox="1"/>
          <p:nvPr/>
        </p:nvSpPr>
        <p:spPr>
          <a:xfrm>
            <a:off x="3525140" y="6488668"/>
            <a:ext cx="8666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https://commons.wikimedia.org/wiki/File:Sonnenstandsdiagramm_Muenchen_300dpi.png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7159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826719-D8DE-0609-8FEE-8482417B2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„Analemma“ am Boden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A197EB52-4F53-22B7-B934-D5A25347D57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90" y="1685461"/>
            <a:ext cx="2681050" cy="4491502"/>
          </a:xfrm>
        </p:spPr>
      </p:pic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0C330E51-026C-2A1C-E362-B1BAC54A4C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668" y="1673506"/>
            <a:ext cx="6055634" cy="4538163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FFAC128-2034-4523-7E71-C7A93985EEF9}"/>
              </a:ext>
            </a:extLst>
          </p:cNvPr>
          <p:cNvSpPr txBox="1"/>
          <p:nvPr/>
        </p:nvSpPr>
        <p:spPr>
          <a:xfrm>
            <a:off x="5174886" y="6238577"/>
            <a:ext cx="7017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https://www.researchgate.net/figure/Satellite-ground-tracks-The-blue-</a:t>
            </a:r>
          </a:p>
          <a:p>
            <a:r>
              <a:rPr lang="de-DE" i="1" dirty="0"/>
              <a:t>and-red-lines-represent-the-ground-tracks-of-the-IRNSS_fig1_328852809</a:t>
            </a: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0CA96F0-4E50-7288-112E-9FE9EA0417AC}"/>
              </a:ext>
            </a:extLst>
          </p:cNvPr>
          <p:cNvSpPr txBox="1"/>
          <p:nvPr/>
        </p:nvSpPr>
        <p:spPr>
          <a:xfrm>
            <a:off x="0" y="6211669"/>
            <a:ext cx="3740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</a:t>
            </a:r>
          </a:p>
          <a:p>
            <a:r>
              <a:rPr lang="de-DE" i="1" dirty="0"/>
              <a:t>File:Qzss-45-0.09.jpg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894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7A2689C-9C40-6BFE-9E38-0745E059A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Merkur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C0A2E8E4-5147-B961-ACA8-212DD263CD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199645E-2D22-DA07-4673-D8DA2D443DA0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FAF1634-5C1C-4D2B-F21A-746690EAECAC}"/>
              </a:ext>
            </a:extLst>
          </p:cNvPr>
          <p:cNvSpPr txBox="1"/>
          <p:nvPr/>
        </p:nvSpPr>
        <p:spPr>
          <a:xfrm>
            <a:off x="9098280" y="3678128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0,2056</a:t>
            </a:r>
          </a:p>
          <a:p>
            <a:r>
              <a:rPr lang="el-GR" dirty="0"/>
              <a:t>ε</a:t>
            </a:r>
            <a:r>
              <a:rPr lang="de-DE" dirty="0"/>
              <a:t> = 0,034° </a:t>
            </a:r>
          </a:p>
        </p:txBody>
      </p:sp>
    </p:spTree>
    <p:extLst>
      <p:ext uri="{BB962C8B-B14F-4D97-AF65-F5344CB8AC3E}">
        <p14:creationId xmlns:p14="http://schemas.microsoft.com/office/powerpoint/2010/main" val="39395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61B21-8AEE-F0ED-B5E4-28A002202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0B8125C-3AA9-20AE-5D0A-A7F2A75EC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Venus</a:t>
            </a: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6E6BE100-4390-AF30-76A0-6DD4091654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B9F95FB-0002-E693-973E-63B4B37E2ABF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F31B798-6086-C2CD-1221-67981BBB65DC}"/>
              </a:ext>
            </a:extLst>
          </p:cNvPr>
          <p:cNvSpPr txBox="1"/>
          <p:nvPr/>
        </p:nvSpPr>
        <p:spPr>
          <a:xfrm>
            <a:off x="9098280" y="3678128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0,0068</a:t>
            </a:r>
          </a:p>
          <a:p>
            <a:r>
              <a:rPr lang="el-GR" dirty="0"/>
              <a:t>ε</a:t>
            </a:r>
            <a:r>
              <a:rPr lang="de-DE" dirty="0"/>
              <a:t> = 177,36°</a:t>
            </a:r>
          </a:p>
        </p:txBody>
      </p:sp>
    </p:spTree>
    <p:extLst>
      <p:ext uri="{BB962C8B-B14F-4D97-AF65-F5344CB8AC3E}">
        <p14:creationId xmlns:p14="http://schemas.microsoft.com/office/powerpoint/2010/main" val="2428486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D5579-E502-DAA1-80EA-F61D92E42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3CBFB90-CF8D-DBE0-D70D-6C58D332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Mars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C0FA8BF8-DA95-9E32-ABD2-E7D1C24D0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3B13C9F-57F8-87F9-8904-5CF22CDF5242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D28C5E0-BAFB-BF26-DBD7-783341DC5E6D}"/>
              </a:ext>
            </a:extLst>
          </p:cNvPr>
          <p:cNvSpPr txBox="1"/>
          <p:nvPr/>
        </p:nvSpPr>
        <p:spPr>
          <a:xfrm>
            <a:off x="9098280" y="3678128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0,0934</a:t>
            </a:r>
          </a:p>
          <a:p>
            <a:r>
              <a:rPr lang="el-GR" dirty="0"/>
              <a:t>ε</a:t>
            </a:r>
            <a:r>
              <a:rPr lang="de-DE" dirty="0"/>
              <a:t> = 25,19°</a:t>
            </a:r>
          </a:p>
        </p:txBody>
      </p:sp>
    </p:spTree>
    <p:extLst>
      <p:ext uri="{BB962C8B-B14F-4D97-AF65-F5344CB8AC3E}">
        <p14:creationId xmlns:p14="http://schemas.microsoft.com/office/powerpoint/2010/main" val="2735557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0EBCF-EAED-8D5B-B8EF-B0C7FA639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778E486-7BEB-BBBE-FAA1-85AC8F0C6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Jupiter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B1CF9EAE-0BE6-958E-E4D9-CB56E26C3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48C6DDD-D778-2A7B-7E31-4370235BD9E3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741FDC5-1B48-6265-6D9D-F6E42DF47BA4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0,0487</a:t>
            </a:r>
          </a:p>
          <a:p>
            <a:r>
              <a:rPr lang="el-GR" dirty="0"/>
              <a:t>ε</a:t>
            </a:r>
            <a:r>
              <a:rPr lang="de-DE" dirty="0"/>
              <a:t> = 3,13°</a:t>
            </a:r>
          </a:p>
        </p:txBody>
      </p:sp>
    </p:spTree>
    <p:extLst>
      <p:ext uri="{BB962C8B-B14F-4D97-AF65-F5344CB8AC3E}">
        <p14:creationId xmlns:p14="http://schemas.microsoft.com/office/powerpoint/2010/main" val="1718254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79104-FE4C-588C-6B10-9A6A2F652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16E25FC-85C9-648E-E467-EC1997944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Saturn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BB10256-6341-2761-3B15-36BC00FEE2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4662F9E-63EC-FDA9-7D3C-D664942A41B9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C6CC728-D166-CAE2-6A7F-569885B6F268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0,0542</a:t>
            </a:r>
          </a:p>
          <a:p>
            <a:r>
              <a:rPr lang="el-GR" dirty="0"/>
              <a:t>ε</a:t>
            </a:r>
            <a:r>
              <a:rPr lang="de-DE" dirty="0"/>
              <a:t> = 26,73°</a:t>
            </a:r>
          </a:p>
        </p:txBody>
      </p:sp>
    </p:spTree>
    <p:extLst>
      <p:ext uri="{BB962C8B-B14F-4D97-AF65-F5344CB8AC3E}">
        <p14:creationId xmlns:p14="http://schemas.microsoft.com/office/powerpoint/2010/main" val="39318518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C9E00-20E6-3782-363C-9416E3945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202ACE3-EAAE-F38E-B8FD-C7A09F7AC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Uranus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94745A2E-5CE5-229E-F9DE-F4587B9745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F94B70E-48ED-597F-CB7B-7175E1A6EB52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80AA41F-6235-27B9-9011-2596DF4FE269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0,0472</a:t>
            </a:r>
          </a:p>
          <a:p>
            <a:r>
              <a:rPr lang="el-GR" dirty="0"/>
              <a:t>ε</a:t>
            </a:r>
            <a:r>
              <a:rPr lang="de-DE" dirty="0"/>
              <a:t> = 97,77°</a:t>
            </a:r>
          </a:p>
        </p:txBody>
      </p:sp>
    </p:spTree>
    <p:extLst>
      <p:ext uri="{BB962C8B-B14F-4D97-AF65-F5344CB8AC3E}">
        <p14:creationId xmlns:p14="http://schemas.microsoft.com/office/powerpoint/2010/main" val="211081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4B8DD-62DD-8D5A-359F-A85688C8F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1240307-D038-C533-F9B1-C4CDF46E0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Planeten - Neptun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5F11709-89D4-9B7C-D7F2-74FE48F180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4C4C80D-9130-64B0-D9AE-AC25263A9F37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25B77C0-B355-66D0-D62C-62F563905330}"/>
              </a:ext>
            </a:extLst>
          </p:cNvPr>
          <p:cNvSpPr txBox="1"/>
          <p:nvPr/>
        </p:nvSpPr>
        <p:spPr>
          <a:xfrm>
            <a:off x="9098280" y="3678128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0,0097</a:t>
            </a:r>
          </a:p>
          <a:p>
            <a:r>
              <a:rPr lang="el-GR" dirty="0"/>
              <a:t>ε</a:t>
            </a:r>
            <a:r>
              <a:rPr lang="de-DE" dirty="0"/>
              <a:t> = 28,32°</a:t>
            </a:r>
          </a:p>
        </p:txBody>
      </p:sp>
    </p:spTree>
    <p:extLst>
      <p:ext uri="{BB962C8B-B14F-4D97-AF65-F5344CB8AC3E}">
        <p14:creationId xmlns:p14="http://schemas.microsoft.com/office/powerpoint/2010/main" val="2872775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F426F-9B5F-5287-AF4C-D5C6D9A31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386CF10-3339-7563-249D-2B90911FB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anderen „Planeten“ - Pluto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44A7BA5-A126-1FC6-8DB9-A203A9C5ED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6762B61-0C81-05F3-CE63-E7231D8A4C02}"/>
              </a:ext>
            </a:extLst>
          </p:cNvPr>
          <p:cNvSpPr txBox="1"/>
          <p:nvPr/>
        </p:nvSpPr>
        <p:spPr>
          <a:xfrm>
            <a:off x="8097738" y="6492875"/>
            <a:ext cx="4094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https://pbarbier.com/eqtime/eqtime.html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2C0307A-3AA6-9F0E-9FB0-61D024B7632B}"/>
              </a:ext>
            </a:extLst>
          </p:cNvPr>
          <p:cNvSpPr txBox="1"/>
          <p:nvPr/>
        </p:nvSpPr>
        <p:spPr>
          <a:xfrm>
            <a:off x="9098280" y="3678128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 = 0,2488</a:t>
            </a:r>
          </a:p>
          <a:p>
            <a:r>
              <a:rPr lang="el-GR" dirty="0"/>
              <a:t>ε</a:t>
            </a:r>
            <a:r>
              <a:rPr lang="de-DE" dirty="0"/>
              <a:t> = 122,53°</a:t>
            </a:r>
          </a:p>
        </p:txBody>
      </p:sp>
    </p:spTree>
    <p:extLst>
      <p:ext uri="{BB962C8B-B14F-4D97-AF65-F5344CB8AC3E}">
        <p14:creationId xmlns:p14="http://schemas.microsoft.com/office/powerpoint/2010/main" val="3012113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036FC4-196C-B61C-867C-39487D2EC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Analemma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309B7FD-E843-AAC8-B48B-88FFEFCFAD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93" y="1825625"/>
            <a:ext cx="5821614" cy="4351338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04EEC4E-F380-56E3-1065-04E825351FD4}"/>
              </a:ext>
            </a:extLst>
          </p:cNvPr>
          <p:cNvSpPr txBox="1"/>
          <p:nvPr/>
        </p:nvSpPr>
        <p:spPr>
          <a:xfrm>
            <a:off x="6019476" y="6488668"/>
            <a:ext cx="617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https://commons.wikimedia.org/wiki/File:Analemma_Earth.png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5473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30D6FB-6AF0-0E41-2B3E-EDB0FE5B9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CDFBFC-5F0B-0B25-1405-551D065C68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Analemma wird beeinflusst von Exzentrizität (Kreisform) und Achsneigung (8-Form)</a:t>
            </a:r>
          </a:p>
          <a:p>
            <a:r>
              <a:rPr lang="de-DE" dirty="0"/>
              <a:t>Zeitgleichung beschreibt vor/nachgehen von Sonnenuhr gegenüber mittlerer Sonnenzeit  über das Jahr</a:t>
            </a:r>
          </a:p>
        </p:txBody>
      </p:sp>
    </p:spTree>
    <p:extLst>
      <p:ext uri="{BB962C8B-B14F-4D97-AF65-F5344CB8AC3E}">
        <p14:creationId xmlns:p14="http://schemas.microsoft.com/office/powerpoint/2010/main" val="3485867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F7DDB4-666D-24D1-E8EE-CE41F799E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5234DB-1166-6F7F-CC94-701DABD50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/>
              <a:t>https://en.wikipedia.org/wiki/Analemma</a:t>
            </a:r>
          </a:p>
          <a:p>
            <a:r>
              <a:rPr lang="de-DE" dirty="0"/>
              <a:t>https://en.wikipedia.org/wiki/Equation_of_time</a:t>
            </a:r>
          </a:p>
          <a:p>
            <a:r>
              <a:rPr lang="de-DE" dirty="0"/>
              <a:t>https://www.youtube.com/watch?v=W8pLBMYm6Ko</a:t>
            </a:r>
          </a:p>
          <a:p>
            <a:r>
              <a:rPr lang="de-DE" dirty="0"/>
              <a:t>https://pbarbier.com/eqtime/eqtime.html</a:t>
            </a:r>
          </a:p>
          <a:p>
            <a:r>
              <a:rPr lang="de-DE" dirty="0"/>
              <a:t>http://www.mikomma.de/analemma/analemma.htm</a:t>
            </a:r>
          </a:p>
          <a:p>
            <a:r>
              <a:rPr lang="de-DE" dirty="0"/>
              <a:t>Planetendaten:</a:t>
            </a:r>
          </a:p>
          <a:p>
            <a:pPr lvl="1"/>
            <a:r>
              <a:rPr lang="de-DE" dirty="0"/>
              <a:t>https://de.wikipedia.org/wiki/Merkur_(Planet)</a:t>
            </a:r>
          </a:p>
          <a:p>
            <a:pPr lvl="1"/>
            <a:r>
              <a:rPr lang="de-DE" dirty="0"/>
              <a:t>https://de.wikipedia.org/wiki/Venus_(Planet)</a:t>
            </a:r>
          </a:p>
          <a:p>
            <a:pPr lvl="1"/>
            <a:r>
              <a:rPr lang="de-DE" dirty="0"/>
              <a:t>https://de.wikipedia.org/wiki/Mars_(Planet)</a:t>
            </a:r>
          </a:p>
          <a:p>
            <a:pPr lvl="1"/>
            <a:r>
              <a:rPr lang="de-DE" dirty="0"/>
              <a:t>https://de.wikipedia.org/wiki/Jupiter_(Planet)</a:t>
            </a:r>
          </a:p>
          <a:p>
            <a:pPr lvl="1"/>
            <a:r>
              <a:rPr lang="de-DE" dirty="0"/>
              <a:t>https://de.wikipedia.org/wiki/Saturn_(Planet)</a:t>
            </a:r>
          </a:p>
          <a:p>
            <a:pPr lvl="1"/>
            <a:r>
              <a:rPr lang="de-DE" dirty="0"/>
              <a:t>https://de.wikipedia.org/wiki/Uranus_(Planet)</a:t>
            </a:r>
          </a:p>
          <a:p>
            <a:pPr lvl="1"/>
            <a:r>
              <a:rPr lang="de-DE" dirty="0"/>
              <a:t>https://de.wikipedia.org/wiki/Neptun_(Planet)</a:t>
            </a:r>
          </a:p>
          <a:p>
            <a:pPr lvl="1"/>
            <a:r>
              <a:rPr lang="de-DE" dirty="0"/>
              <a:t>https://de.wikipedia.org/wiki/Pluto</a:t>
            </a:r>
          </a:p>
        </p:txBody>
      </p:sp>
    </p:spTree>
    <p:extLst>
      <p:ext uri="{BB962C8B-B14F-4D97-AF65-F5344CB8AC3E}">
        <p14:creationId xmlns:p14="http://schemas.microsoft.com/office/powerpoint/2010/main" val="429348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EB239C-C520-1B21-B307-E8C20317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Einfaches Beispiel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BE6FA3-6DD1-3489-582A-55DD5F7F7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Keine Achsneigung</a:t>
            </a:r>
          </a:p>
          <a:p>
            <a:r>
              <a:rPr lang="de-DE" b="1" dirty="0"/>
              <a:t>Kreisorbit (e=0)</a:t>
            </a:r>
          </a:p>
        </p:txBody>
      </p:sp>
    </p:spTree>
    <p:extLst>
      <p:ext uri="{BB962C8B-B14F-4D97-AF65-F5344CB8AC3E}">
        <p14:creationId xmlns:p14="http://schemas.microsoft.com/office/powerpoint/2010/main" val="4015191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9C09FB-EC52-9692-670A-033DE7BB2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Einfaches Beispiel</a:t>
            </a:r>
          </a:p>
        </p:txBody>
      </p:sp>
      <p:pic>
        <p:nvPicPr>
          <p:cNvPr id="6" name="anim-32-0-0">
            <a:hlinkClick r:id="" action="ppaction://media"/>
            <a:extLst>
              <a:ext uri="{FF2B5EF4-FFF2-40B4-BE49-F238E27FC236}">
                <a16:creationId xmlns:a16="http://schemas.microsoft.com/office/drawing/2014/main" id="{630B2A58-0F6E-FE9C-1D3C-A140E906FDB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</p:spTree>
    <p:extLst>
      <p:ext uri="{BB962C8B-B14F-4D97-AF65-F5344CB8AC3E}">
        <p14:creationId xmlns:p14="http://schemas.microsoft.com/office/powerpoint/2010/main" val="100122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B1E2B-B195-6B7C-C031-4CA178827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EC91E0-F3D0-4D56-7CE5-2A76DCF2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Exzentrizität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88902E-5EDE-C720-7F2B-CFAA31EBF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Keine Achsneigung</a:t>
            </a:r>
          </a:p>
          <a:p>
            <a:r>
              <a:rPr lang="de-DE" b="1" dirty="0"/>
              <a:t>Exzentrischer Orbit (e=0,1)</a:t>
            </a:r>
          </a:p>
        </p:txBody>
      </p:sp>
    </p:spTree>
    <p:extLst>
      <p:ext uri="{BB962C8B-B14F-4D97-AF65-F5344CB8AC3E}">
        <p14:creationId xmlns:p14="http://schemas.microsoft.com/office/powerpoint/2010/main" val="710192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AB179B-9E4A-7759-8FED-AAC7FEBAE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Exzentrizität	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86F23313-1BC9-841F-E68E-0F0B59AA9949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FA2E7F6-CF4A-5139-6052-8A07E38D3485}"/>
              </a:ext>
            </a:extLst>
          </p:cNvPr>
          <p:cNvSpPr txBox="1"/>
          <p:nvPr/>
        </p:nvSpPr>
        <p:spPr>
          <a:xfrm>
            <a:off x="5878563" y="726510"/>
            <a:ext cx="25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Eine Schwingung pro Jahr</a:t>
            </a:r>
          </a:p>
        </p:txBody>
      </p:sp>
      <p:pic>
        <p:nvPicPr>
          <p:cNvPr id="11" name="anim-32-0_1-0">
            <a:hlinkClick r:id="" action="ppaction://media"/>
            <a:extLst>
              <a:ext uri="{FF2B5EF4-FFF2-40B4-BE49-F238E27FC236}">
                <a16:creationId xmlns:a16="http://schemas.microsoft.com/office/drawing/2014/main" id="{E15A5D45-F0AB-C9FB-9B8F-799D4336F4D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</p:spTree>
    <p:extLst>
      <p:ext uri="{BB962C8B-B14F-4D97-AF65-F5344CB8AC3E}">
        <p14:creationId xmlns:p14="http://schemas.microsoft.com/office/powerpoint/2010/main" val="152258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D989F-1065-B0A7-181A-C9AF1198D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3F8FF9-2AF8-A2FF-5E46-B992C6C6D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Achsneigung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D7C2A4-E7FF-6437-312B-04E36C275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 Jahr dauert 32 Tage</a:t>
            </a:r>
          </a:p>
          <a:p>
            <a:r>
              <a:rPr lang="de-DE" dirty="0"/>
              <a:t>Beobachter sitzt auf Äquator</a:t>
            </a:r>
          </a:p>
          <a:p>
            <a:r>
              <a:rPr lang="de-DE" b="1" dirty="0"/>
              <a:t>Achsneigung von 23,5°</a:t>
            </a:r>
          </a:p>
          <a:p>
            <a:r>
              <a:rPr lang="de-DE" b="1" dirty="0"/>
              <a:t>Kreisorbit (e=0)</a:t>
            </a:r>
          </a:p>
        </p:txBody>
      </p:sp>
    </p:spTree>
    <p:extLst>
      <p:ext uri="{BB962C8B-B14F-4D97-AF65-F5344CB8AC3E}">
        <p14:creationId xmlns:p14="http://schemas.microsoft.com/office/powerpoint/2010/main" val="1560876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46228-97FF-3415-E3B2-690A65C6F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571EC3-BECB-F9F1-1E45-9214EC777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Achsneigung	</a:t>
            </a:r>
          </a:p>
        </p:txBody>
      </p:sp>
      <p:sp>
        <p:nvSpPr>
          <p:cNvPr id="5" name="Pfeil: nach unten 4">
            <a:extLst>
              <a:ext uri="{FF2B5EF4-FFF2-40B4-BE49-F238E27FC236}">
                <a16:creationId xmlns:a16="http://schemas.microsoft.com/office/drawing/2014/main" id="{E1BEF42D-8BAF-0709-CD4E-F820EE1192C7}"/>
              </a:ext>
            </a:extLst>
          </p:cNvPr>
          <p:cNvSpPr/>
          <p:nvPr/>
        </p:nvSpPr>
        <p:spPr>
          <a:xfrm>
            <a:off x="6849035" y="1095842"/>
            <a:ext cx="636494" cy="753036"/>
          </a:xfrm>
          <a:prstGeom prst="down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1F03E3A-436A-D43F-3790-C47C9EF30E4D}"/>
              </a:ext>
            </a:extLst>
          </p:cNvPr>
          <p:cNvSpPr txBox="1"/>
          <p:nvPr/>
        </p:nvSpPr>
        <p:spPr>
          <a:xfrm>
            <a:off x="5744841" y="726510"/>
            <a:ext cx="2844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Zwei Schwingungen pro Jahr</a:t>
            </a:r>
          </a:p>
        </p:txBody>
      </p:sp>
      <p:pic>
        <p:nvPicPr>
          <p:cNvPr id="7" name="anim-32-0-23_5">
            <a:hlinkClick r:id="" action="ppaction://media"/>
            <a:extLst>
              <a:ext uri="{FF2B5EF4-FFF2-40B4-BE49-F238E27FC236}">
                <a16:creationId xmlns:a16="http://schemas.microsoft.com/office/drawing/2014/main" id="{9A9DD733-91DF-B71A-9EF9-C240B1AF550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44663" y="1825625"/>
            <a:ext cx="8702675" cy="4351338"/>
          </a:xfrm>
        </p:spPr>
      </p:pic>
    </p:spTree>
    <p:extLst>
      <p:ext uri="{BB962C8B-B14F-4D97-AF65-F5344CB8AC3E}">
        <p14:creationId xmlns:p14="http://schemas.microsoft.com/office/powerpoint/2010/main" val="175130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Microsoft Office PowerPoint</Application>
  <PresentationFormat>Breitbild</PresentationFormat>
  <Paragraphs>176</Paragraphs>
  <Slides>31</Slides>
  <Notes>23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</vt:lpstr>
      <vt:lpstr>Analemma und Zeitgleichung</vt:lpstr>
      <vt:lpstr>Das Analemma</vt:lpstr>
      <vt:lpstr>Das Analemma</vt:lpstr>
      <vt:lpstr>Einfaches Beispiel</vt:lpstr>
      <vt:lpstr>Einfaches Beispiel</vt:lpstr>
      <vt:lpstr>Exzentrizität</vt:lpstr>
      <vt:lpstr>Exzentrizität </vt:lpstr>
      <vt:lpstr>Achsneigung</vt:lpstr>
      <vt:lpstr>Achsneigung </vt:lpstr>
      <vt:lpstr>Beide Effekte</vt:lpstr>
      <vt:lpstr>Beide Effekte</vt:lpstr>
      <vt:lpstr>Beide Effekte</vt:lpstr>
      <vt:lpstr>Beide Effekte</vt:lpstr>
      <vt:lpstr>Beide Effekte</vt:lpstr>
      <vt:lpstr>Beide Effekte</vt:lpstr>
      <vt:lpstr>Interpretation als Zeit</vt:lpstr>
      <vt:lpstr>Zeiten</vt:lpstr>
      <vt:lpstr>Die Zeitgleichung</vt:lpstr>
      <vt:lpstr>Vorkommen</vt:lpstr>
      <vt:lpstr>Einfluss der Uhrzeit</vt:lpstr>
      <vt:lpstr>„Analemma“ am Boden</vt:lpstr>
      <vt:lpstr>Auf anderen Planeten - Merkur</vt:lpstr>
      <vt:lpstr>Auf anderen Planeten - Venus</vt:lpstr>
      <vt:lpstr>Auf anderen Planeten - Mars</vt:lpstr>
      <vt:lpstr>Auf anderen Planeten - Jupiter</vt:lpstr>
      <vt:lpstr>Auf anderen Planeten - Saturn</vt:lpstr>
      <vt:lpstr>Auf anderen Planeten - Uranus</vt:lpstr>
      <vt:lpstr>Auf anderen Planeten - Neptun</vt:lpstr>
      <vt:lpstr>Auf anderen „Planeten“ - Pluto</vt:lpstr>
      <vt:lpstr>Zusammenfassung</vt:lpstr>
      <vt:lpstr>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Jakob Staudt</dc:creator>
  <cp:lastModifiedBy>Jakob Staudt</cp:lastModifiedBy>
  <cp:revision>55</cp:revision>
  <dcterms:created xsi:type="dcterms:W3CDTF">2025-06-29T18:42:41Z</dcterms:created>
  <dcterms:modified xsi:type="dcterms:W3CDTF">2025-07-01T21:10:21Z</dcterms:modified>
</cp:coreProperties>
</file>